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257" r:id="rId4"/>
    <p:sldId id="264" r:id="rId5"/>
    <p:sldId id="263" r:id="rId6"/>
    <p:sldId id="260" r:id="rId7"/>
    <p:sldId id="272" r:id="rId8"/>
    <p:sldId id="273" r:id="rId9"/>
    <p:sldId id="275" r:id="rId10"/>
    <p:sldId id="276" r:id="rId11"/>
    <p:sldId id="277" r:id="rId12"/>
    <p:sldId id="279" r:id="rId13"/>
    <p:sldId id="280" r:id="rId14"/>
    <p:sldId id="281" r:id="rId15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0B59480-7135-3702-976C-88829CBCFC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5116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51" tIns="49526" rIns="99051" bIns="495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32A52738-8D27-C2E2-C7E6-24CD41F685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3" y="1"/>
            <a:ext cx="3077739" cy="5116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51" tIns="49526" rIns="99051" bIns="495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 sz="1000"/>
              <a:t>6/25/2023 pm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7C51EAC2-A1BA-A19B-0535-5B47B2B694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9598"/>
            <a:ext cx="3077739" cy="5116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51" tIns="49526" rIns="99051" bIns="4952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 sz="1000"/>
              <a:t>Randy Childs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BDD34EFA-BB76-81DA-64E5-D50D6407A6C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3" y="9719598"/>
            <a:ext cx="3077739" cy="5116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51" tIns="49526" rIns="99051" bIns="495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92A65F0-F116-4DF0-9FF1-B8AB5355BA20}" type="slidenum">
              <a:rPr lang="en-US" altLang="en-US" sz="1000"/>
              <a:pPr>
                <a:defRPr/>
              </a:pPr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6/25/2023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2A12F746-6463-4C17-8588-86E0C080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609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>
            <a:extLst>
              <a:ext uri="{FF2B5EF4-FFF2-40B4-BE49-F238E27FC236}">
                <a16:creationId xmlns:a16="http://schemas.microsoft.com/office/drawing/2014/main" id="{62978451-082E-E12A-C79E-A90DA99D74C1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42CD371-1DB0-A130-2925-D3979A2818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C751DA-F0B6-5CBA-3D40-CB7040D5ED6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6350F7-7171-43C5-88A9-63CF0B67E9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10A4219-57DC-8E06-BA38-3D208FEEB7D5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84529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3A389A-46E7-D47E-9913-189A59286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C5AE5D-C4F6-3D9A-92FA-66C656A64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8E96C0-9D04-5437-9C79-F64DF3624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C13-7C9C-470D-871D-63B4E55F33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2956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7F41AA-C44B-EF1C-BB49-6924A9A5EF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7BD201-FC75-BD56-50B1-9C16CAF4F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5B0AA8-21FC-CB25-EFFD-98B36D2A6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F28AE-BCF9-4AB4-9224-7E4D31A61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7865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861CCF-0F92-07F9-73CA-4A3B12B06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3190ED-ED98-CFE8-D49F-E41EF51DDA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56CE4-9B26-2835-6E23-3EB3216EA1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2FFE-61BB-4EE2-BC6B-C77DD0D41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6135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1FFD73-3923-E31E-088C-75D2592960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DE9A50-DD45-75B8-B22C-1059FA5994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7C973D-2E95-8FF4-5746-86C3DE917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C3C7E-A8E5-4CAF-B128-B2D253A63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5863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722E7-00E8-334A-781B-9FC169CEB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CBC5EB-33D0-A08E-B286-18192F677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11A0E0-67E0-3CF7-2555-79F5CFB24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151C-925E-4C35-A4DB-31EE3B2F53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4025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B950F9-7FBC-C7DB-563E-B22CE4A20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20EA81-5EE3-11F7-19CA-9F2660C28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0B41C51-06C5-BDCD-C63E-8B75AD3CD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0EE17-EAFE-45B9-8B4F-5D54B854E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27387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7229BD-FF4B-E414-499B-846508FF7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33D2BE-223A-D155-7FB0-465D0757EB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C198ABB-3C99-0559-B590-99D31140C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C01D0-ED51-4705-B823-29B4496E55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68614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6852C6-DF8E-79C8-FC0E-099DB7442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12A0EA-4301-5107-B752-B6D57496D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AABE99-EEA9-AE29-1B4A-199EAB696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49D0-51A2-4706-AA4B-113593A09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21301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6BC315-81DA-4BA7-A174-5BC0E487F6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5B6613-19BC-FF21-A944-6392C4D37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98ED-169C-2D20-76A6-3827898636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660B-8594-489E-971F-9ECAC36A6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287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800FA-D4E2-AADA-FAAE-5850FE469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D3ADA2-7C8D-E85D-ABEE-D765A9C6D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E6BC5A-9A83-235D-687C-797142406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4A96-9229-464B-9C98-94C3C3340D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5526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6057A19-C9D3-E114-8EC3-5065C5FEA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A8D6E5C-88A9-EF09-0505-E1E8E0B1A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DB7B8B77-589F-EE90-849C-BD2D636773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301E548D-5E19-2531-F67F-F50BEE7F00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4256693-5435-0162-A568-848D5EEB40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D4EC2F-075A-4907-89F3-F9BE34A7EB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rriam-webster.com/dictionary/abstemio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7E4F368-C48D-6097-0968-3AFAB6109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85358"/>
            <a:ext cx="8229600" cy="1569660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600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CF1A504-D419-ECFD-FAC2-306663D74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Related Passages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F72023F-01CD-8614-688E-3C48B97D0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37658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Sobriety denies the lust of the flesh.</a:t>
            </a:r>
          </a:p>
          <a:p>
            <a:pPr marL="457200" lvl="1" indent="0" eaLnBrk="1" hangingPunct="1">
              <a:buFont typeface="Tahoma" panose="020B0604030504040204" pitchFamily="34" charset="0"/>
              <a:buNone/>
              <a:defRPr/>
            </a:pPr>
            <a:r>
              <a:rPr lang="en-US" altLang="en-US" dirty="0"/>
              <a:t>(Romans 13:13-14)</a:t>
            </a:r>
          </a:p>
          <a:p>
            <a:pPr marL="457200" lvl="1" indent="0" eaLnBrk="1" hangingPunct="1">
              <a:buFont typeface="Tahoma" panose="020B0604030504040204" pitchFamily="34" charset="0"/>
              <a:buNone/>
              <a:defRPr/>
            </a:pPr>
            <a:endParaRPr lang="en-US" altLang="en-US" dirty="0"/>
          </a:p>
          <a:p>
            <a:pPr marL="457200" lvl="1" indent="0" eaLnBrk="1" hangingPunct="1">
              <a:buFont typeface="Tahoma" panose="020B0604030504040204" pitchFamily="34" charset="0"/>
              <a:buNone/>
              <a:defRPr/>
            </a:pPr>
            <a:r>
              <a:rPr lang="en-US" altLang="en-US" dirty="0"/>
              <a:t>(Galatians 5:19-21)</a:t>
            </a:r>
          </a:p>
          <a:p>
            <a:pPr marL="457200" lvl="1" indent="0" eaLnBrk="1" hangingPunct="1">
              <a:buFont typeface="Tahoma" panose="020B0604030504040204" pitchFamily="34" charset="0"/>
              <a:buNone/>
              <a:defRPr/>
            </a:pPr>
            <a:r>
              <a:rPr lang="en-US" altLang="en-US" dirty="0"/>
              <a:t>NOTE: The original Greek word translated here as “sorcery” is </a:t>
            </a:r>
            <a:r>
              <a:rPr lang="en-US" altLang="en-US" i="1" dirty="0" err="1"/>
              <a:t>pharmakeia</a:t>
            </a:r>
            <a:r>
              <a:rPr lang="en-US" altLang="en-US" dirty="0"/>
              <a:t> which refers to the practice of the magic arts involving the use of potions and poisons, or drugs. It is the word from which we get our word “pharmacy.”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25F2702-501F-80D3-E4C2-0FD7558CB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Related Passages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C434CB2-1DCA-A53A-5CD6-92AFFCC61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59518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Sobriety helps us to be doers of the word and not delusional hearers only.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altLang="en-US" dirty="0"/>
              <a:t>(James 1:21-22)</a:t>
            </a:r>
          </a:p>
          <a:p>
            <a:pPr lvl="1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Sobriety helps us to submit to God, avoid and overcome evil and to resist the devil.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altLang="en-US" dirty="0"/>
              <a:t>(1 Thessalonians 5:21-22; James 4:7-8; Romans 12:21)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25DA96B-DAA8-3263-88A1-A53466C80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Related Passages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2DB1B70-BA64-A1AC-7635-3A36C50AB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19472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Sobriety keeps us from presumptuous sins. (Psalms 19:13-14)</a:t>
            </a:r>
          </a:p>
          <a:p>
            <a:pPr lvl="1" eaLnBrk="1" hangingPunct="1">
              <a:buFont typeface="Tahoma" panose="020B0604030504040204" pitchFamily="34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Sobriety keeps us free from the slavery of sin. (John 8:31-32; Titus 3:3-7;</a:t>
            </a:r>
            <a:br>
              <a:rPr lang="en-US" altLang="en-US" dirty="0"/>
            </a:br>
            <a:r>
              <a:rPr lang="en-US" altLang="en-US" dirty="0"/>
              <a:t>2 Peter 2:18-22)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CF6ACF0-E0A4-6C66-9600-3891273D4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THE WILL OF GOD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67A5280-CBD0-C53C-F39D-857305523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639732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Only those who do God’s will shall enter the kingdom of heaven. (Matthew 7:21)</a:t>
            </a:r>
          </a:p>
          <a:p>
            <a:pPr lvl="1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endParaRPr lang="en-US" altLang="en-US" sz="3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It is God’s will that we be sober in all things.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altLang="en-US" sz="3200" dirty="0"/>
              <a:t>(2 Timothy 4:5)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	</a:t>
            </a:r>
            <a:r>
              <a:rPr lang="en-US" altLang="en-US" sz="3500" dirty="0"/>
              <a:t>Therefore, we must all be of sound judgment and sober spirit in order to enter the kingdom of heaven. (1 Peter 4:7)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F3A2F891-3935-2F2D-4497-210140250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48679"/>
            <a:ext cx="86868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GOD’S PLAN OF SALVATION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D400EE55-E89B-A858-5351-C2935B322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20000" cy="54864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Hear the truth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(2 Thessalonians 2:14-15; James 1:21)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Believe in Jesus, the Son of God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(Hebrews 11:6; John 8:24)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Repent of sins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Luke 13:3; Acts 17:30-31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Confess Jesus as Lord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Romans 10:10; Matthew 10:32-33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Be baptized for forgiveness of sins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Galatians 3:26-27; Romans 6:3-4; Mark 16:16; Acts 2:38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Remain Faithful</a:t>
            </a:r>
          </a:p>
          <a:p>
            <a:pPr marL="457200" lvl="1" indent="0" eaLnBrk="1" hangingPunct="1">
              <a:lnSpc>
                <a:spcPct val="90000"/>
              </a:lnSpc>
              <a:buFont typeface="Tahoma" panose="020B0604030504040204" pitchFamily="34" charset="0"/>
              <a:buNone/>
              <a:defRPr/>
            </a:pPr>
            <a:r>
              <a:rPr lang="en-US" sz="2400" dirty="0">
                <a:effectLst/>
                <a:latin typeface="Corbel" panose="020B0503020204020204"/>
              </a:rPr>
              <a:t>Matthew 7:21; Revelation 2:10; Hebrews 3:12</a:t>
            </a:r>
            <a:endParaRPr lang="en-US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6B7E045-BA05-76AA-C60B-8AFF48491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9B2F09B-403C-81C2-138B-181B8E81C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God Commands Us To Be Sober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b="1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Greek words for Sober, Soberly, and Soberminded: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SOPHRON – adjective “of sound mind”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NEPHO – verb “free of intoxicants”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SOPHRONEO – verb “to think soberly”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SOPHRONIZO – verb “to train to be of sound mind”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>
                <a:latin typeface="Verdana" panose="020B0604030504040204" pitchFamily="34" charset="0"/>
              </a:rPr>
              <a:t>SOPHRONOS – adverb “soberly” (suggesting self restraint)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BE5EA83-0CFF-676C-AB33-06641D3AF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TO BE SOBER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8E8AB16-0293-52D5-B024-21A15F7AF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525780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DICTIONARY DEFINITION</a:t>
            </a:r>
            <a:br>
              <a:rPr lang="en-US" altLang="en-US" dirty="0"/>
            </a:br>
            <a:r>
              <a:rPr lang="en-US" altLang="en-US" sz="2800" dirty="0"/>
              <a:t>(Merriam-Webster.com)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/>
              <a:t>1</a:t>
            </a:r>
          </a:p>
          <a:p>
            <a:pPr lvl="1" eaLnBrk="1" hangingPunct="1">
              <a:defRPr/>
            </a:pPr>
            <a:r>
              <a:rPr lang="en-US" altLang="en-US" sz="2400" b="1" dirty="0"/>
              <a:t>a</a:t>
            </a:r>
            <a:r>
              <a:rPr lang="en-US" altLang="en-US" sz="2400" dirty="0"/>
              <a:t> </a:t>
            </a:r>
            <a:r>
              <a:rPr lang="en-US" altLang="en-US" sz="2400" b="1" dirty="0"/>
              <a:t>:</a:t>
            </a:r>
            <a:r>
              <a:rPr lang="en-US" altLang="en-US" sz="2400" dirty="0"/>
              <a:t> sparing in the use of food and drink </a:t>
            </a:r>
            <a:r>
              <a:rPr lang="en-US" altLang="en-US" sz="2400" b="1" dirty="0"/>
              <a:t>:</a:t>
            </a:r>
            <a:r>
              <a:rPr lang="en-US" altLang="en-US" sz="2400" dirty="0"/>
              <a:t> </a:t>
            </a:r>
            <a:r>
              <a:rPr lang="en-US" altLang="en-US" sz="2400" dirty="0">
                <a:hlinkClick r:id="rId2"/>
              </a:rPr>
              <a:t>abstemious</a:t>
            </a:r>
            <a:endParaRPr lang="en-US" altLang="en-US" sz="2400" dirty="0"/>
          </a:p>
          <a:p>
            <a:pPr lvl="1" eaLnBrk="1" hangingPunct="1">
              <a:defRPr/>
            </a:pPr>
            <a:r>
              <a:rPr lang="en-US" altLang="en-US" sz="2400" b="1" dirty="0"/>
              <a:t>b</a:t>
            </a:r>
            <a:r>
              <a:rPr lang="en-US" altLang="en-US" sz="2400" dirty="0"/>
              <a:t> </a:t>
            </a:r>
            <a:r>
              <a:rPr lang="en-US" altLang="en-US" sz="2400" b="1" dirty="0"/>
              <a:t>:</a:t>
            </a:r>
            <a:r>
              <a:rPr lang="en-US" altLang="en-US" sz="2400" dirty="0"/>
              <a:t> not addicted to intoxicating drink</a:t>
            </a:r>
          </a:p>
          <a:p>
            <a:pPr lvl="1" eaLnBrk="1" hangingPunct="1">
              <a:defRPr/>
            </a:pPr>
            <a:r>
              <a:rPr lang="en-US" altLang="en-US" sz="2400" b="1" dirty="0"/>
              <a:t>c</a:t>
            </a:r>
            <a:r>
              <a:rPr lang="en-US" altLang="en-US" sz="2400" dirty="0"/>
              <a:t> </a:t>
            </a:r>
            <a:r>
              <a:rPr lang="en-US" altLang="en-US" sz="2400" b="1" dirty="0"/>
              <a:t>:</a:t>
            </a:r>
            <a:r>
              <a:rPr lang="en-US" altLang="en-US" sz="2400" dirty="0"/>
              <a:t> not drunk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/>
              <a:t>2</a:t>
            </a:r>
          </a:p>
          <a:p>
            <a:pPr lvl="1" eaLnBrk="1" hangingPunct="1">
              <a:defRPr/>
            </a:pPr>
            <a:r>
              <a:rPr lang="en-US" altLang="en-US" sz="2400" dirty="0"/>
              <a:t>marked by sedate or gravely or earnestly thoughtful character or demeanor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/>
              <a:t>3</a:t>
            </a:r>
          </a:p>
          <a:p>
            <a:pPr lvl="1" eaLnBrk="1" hangingPunct="1">
              <a:defRPr/>
            </a:pPr>
            <a:r>
              <a:rPr lang="en-US" altLang="en-US" sz="2400" dirty="0"/>
              <a:t>unhurried, calm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DD16B13-75F9-A5BE-ACE6-C19FE567C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TO BE SOBER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24C136E-F25E-84B3-1C49-B95CA4C4A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77200" cy="4425827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DICTIONARY DEFINITION CONTINUED</a:t>
            </a:r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4</a:t>
            </a:r>
          </a:p>
          <a:p>
            <a:pPr lvl="1" eaLnBrk="1" hangingPunct="1">
              <a:defRPr/>
            </a:pPr>
            <a:r>
              <a:rPr lang="en-US" altLang="en-US" sz="2400" dirty="0"/>
              <a:t>marked by temperance, moderation, or seriousness &lt;a </a:t>
            </a:r>
            <a:r>
              <a:rPr lang="en-US" altLang="en-US" sz="2400" i="1" dirty="0"/>
              <a:t>sober </a:t>
            </a:r>
            <a:r>
              <a:rPr lang="en-US" altLang="en-US" sz="2400" dirty="0"/>
              <a:t>candlelight vigil&gt;</a:t>
            </a: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5</a:t>
            </a:r>
          </a:p>
          <a:p>
            <a:pPr lvl="1" eaLnBrk="1" hangingPunct="1">
              <a:defRPr/>
            </a:pPr>
            <a:r>
              <a:rPr lang="en-US" altLang="en-US" sz="2400" dirty="0"/>
              <a:t>subdued in tone or color</a:t>
            </a: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6</a:t>
            </a:r>
          </a:p>
          <a:p>
            <a:pPr lvl="1" eaLnBrk="1" hangingPunct="1">
              <a:defRPr/>
            </a:pPr>
            <a:r>
              <a:rPr lang="en-US" altLang="en-US" sz="2400" dirty="0"/>
              <a:t>showing no excessive or extreme qualities of fancy, emotion, or prejudice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73CCF8E-D970-06A1-7F74-124DC7B76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8BC62B8-86B2-2640-820F-10B974284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3323987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Our sobriety affects our influence and our effectiveness of teaching others the gospel. (1 Corinthians 15:33-34)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Our sobriety affects our level of preparation and readiness for final judgment. (1 Thessalonians 5:2-8)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689700E-E921-314A-640A-850EFC676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C3DBD6F-1FA3-93A4-07F9-18EA4AD6D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88842"/>
            <a:ext cx="8077200" cy="4524315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Sobriety helps us through the hard times and to do our work, especially teaching and preaching. </a:t>
            </a:r>
            <a:r>
              <a:rPr lang="en-US" altLang="en-US" sz="3200" dirty="0"/>
              <a:t>(2 Timothy 4:5)</a:t>
            </a:r>
          </a:p>
          <a:p>
            <a:pPr lvl="1" eaLnBrk="1" hangingPunct="1">
              <a:spcBef>
                <a:spcPts val="0"/>
              </a:spcBef>
              <a:buFont typeface="Tahoma" panose="020B0604030504040204" pitchFamily="34" charset="0"/>
              <a:buNone/>
              <a:defRPr/>
            </a:pPr>
            <a:endParaRPr lang="en-US" altLang="en-US" sz="32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Sobriety helps us set a good example.</a:t>
            </a:r>
          </a:p>
          <a:p>
            <a:pPr marL="457200" lvl="1" indent="0" eaLnBrk="1" hangingPunct="1">
              <a:spcBef>
                <a:spcPts val="0"/>
              </a:spcBef>
              <a:buFont typeface="Tahoma" panose="020B0604030504040204" pitchFamily="34" charset="0"/>
              <a:buNone/>
              <a:defRPr/>
            </a:pPr>
            <a:r>
              <a:rPr lang="en-US" altLang="en-US" sz="3200" dirty="0"/>
              <a:t>(Titus 2:6-8) (NKJV)</a:t>
            </a:r>
          </a:p>
          <a:p>
            <a:pPr lvl="1" eaLnBrk="1" hangingPunct="1">
              <a:spcBef>
                <a:spcPts val="0"/>
              </a:spcBef>
              <a:buFont typeface="Tahoma" panose="020B0604030504040204" pitchFamily="34" charset="0"/>
              <a:buNone/>
              <a:defRPr/>
            </a:pPr>
            <a:endParaRPr lang="en-US" altLang="en-US" sz="32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Sobriety is what the grace of God teaches. (Titus 2:11-14) (NKJV)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440E9B4-0284-7AAC-5C92-9A9E38E5E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BEFB913-1F57-033E-BE6D-46B4EDA68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2880789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Sobriety helps us prepare to do God’s will and to focus on the resurrection and second coming of Christ. (1 Peter 1:13-16)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Sobriety helps us to pray, as the end draws near. (1 Peter 4:7)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780E6D9-AD05-6FE2-FAA1-7EBC77A57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SOBRIETY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6CB3980-B848-8D82-D342-B40639269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881" y="1676400"/>
            <a:ext cx="8686800" cy="2677656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Sobriety helps us to be alert and to recognize and resist the devil. (1 Peter 5:6-9)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Sobriety helps us to be humble in our service to God. (Romans 12:1-3)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A9E5548-8532-080C-2F86-428311CF8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9529"/>
            <a:ext cx="8229600" cy="769441"/>
          </a:xfr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latin typeface="Verdana" panose="020B0604030504040204" pitchFamily="34" charset="0"/>
              </a:rPr>
              <a:t>Related Passages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565A69A-B86C-F5C1-92C8-3CBC180EB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2702278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Sobriety keeps us from destroying the temple of God. (1 Corinthians 3:16-17) </a:t>
            </a:r>
          </a:p>
          <a:p>
            <a:pPr lvl="1" eaLnBrk="1" hangingPunct="1">
              <a:buFont typeface="Tahoma" panose="020B0604030504040204" pitchFamily="34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Sobriety helps us glorify God in our body.</a:t>
            </a:r>
          </a:p>
          <a:p>
            <a:pPr marL="457200" lvl="1" indent="0" eaLnBrk="1" hangingPunct="1">
              <a:buFont typeface="Tahoma" panose="020B0604030504040204" pitchFamily="34" charset="0"/>
              <a:buNone/>
              <a:defRPr/>
            </a:pPr>
            <a:r>
              <a:rPr lang="en-US" altLang="en-US" dirty="0"/>
              <a:t>(1 Corinthians 6:19-20)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2238</TotalTime>
  <Words>649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Tahoma</vt:lpstr>
      <vt:lpstr>Arial</vt:lpstr>
      <vt:lpstr>Wingdings</vt:lpstr>
      <vt:lpstr>Calibri</vt:lpstr>
      <vt:lpstr>Verdana</vt:lpstr>
      <vt:lpstr>Ocean</vt:lpstr>
      <vt:lpstr>SOBRIETY</vt:lpstr>
      <vt:lpstr>SOBRIETY</vt:lpstr>
      <vt:lpstr>TO BE SOBER</vt:lpstr>
      <vt:lpstr>TO BE SOBER</vt:lpstr>
      <vt:lpstr>SOBRIETY</vt:lpstr>
      <vt:lpstr>SOBRIETY</vt:lpstr>
      <vt:lpstr>SOBRIETY</vt:lpstr>
      <vt:lpstr>SOBRIETY</vt:lpstr>
      <vt:lpstr>Related Passages</vt:lpstr>
      <vt:lpstr>Related Passages</vt:lpstr>
      <vt:lpstr>Related Passages</vt:lpstr>
      <vt:lpstr>Related Passages</vt:lpstr>
      <vt:lpstr>THE WILL OF GOD</vt:lpstr>
      <vt:lpstr>GOD’S PLAN OF SALVATION</vt:lpstr>
    </vt:vector>
  </TitlesOfParts>
  <Company>Mediabase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Sobriety (2)</dc:title>
  <dc:creator>Randy Childs</dc:creator>
  <cp:lastModifiedBy>Richard Lidh</cp:lastModifiedBy>
  <cp:revision>21</cp:revision>
  <cp:lastPrinted>2023-06-25T04:25:17Z</cp:lastPrinted>
  <dcterms:created xsi:type="dcterms:W3CDTF">2008-03-29T01:21:11Z</dcterms:created>
  <dcterms:modified xsi:type="dcterms:W3CDTF">2023-06-25T04:25:35Z</dcterms:modified>
</cp:coreProperties>
</file>